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92" r:id="rId5"/>
    <p:sldId id="262" r:id="rId6"/>
    <p:sldId id="263" r:id="rId7"/>
    <p:sldId id="295" r:id="rId8"/>
    <p:sldId id="264" r:id="rId9"/>
    <p:sldId id="265" r:id="rId10"/>
    <p:sldId id="267" r:id="rId11"/>
    <p:sldId id="269" r:id="rId12"/>
    <p:sldId id="293" r:id="rId1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D92"/>
    <a:srgbClr val="FBFCFC"/>
    <a:srgbClr val="FFFFFF"/>
    <a:srgbClr val="F5F5F5"/>
    <a:srgbClr val="FBFBFB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50" d="100"/>
          <a:sy n="50" d="100"/>
        </p:scale>
        <p:origin x="12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6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25/10/2025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25/10/2025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365" y="12700"/>
            <a:ext cx="5876636" cy="3898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spc="-1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CAMBIAMENTO DELLA QUALITÀ DI VITA (QOL) E DELLO STATO NUTRIZIONALE SUL LUNGO TERMINE IN PAZIENTI CON OBESITÀ GRAVE SOTTOPOSTI A CHIRURGIA BARIATRICA</a:t>
            </a:r>
            <a:br>
              <a:rPr lang="en-US" spc="-150" dirty="0"/>
            </a:br>
            <a:br>
              <a:rPr lang="en-US" spc="-150" dirty="0"/>
            </a:br>
            <a:r>
              <a:rPr lang="en-US" sz="2000" dirty="0" err="1">
                <a:solidFill>
                  <a:srgbClr val="00B0F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Confronto</a:t>
            </a:r>
            <a:r>
              <a:rPr lang="en-US" sz="2000" dirty="0">
                <a:solidFill>
                  <a:srgbClr val="00B0F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</a:t>
            </a:r>
            <a:r>
              <a:rPr lang="en-US" sz="2000" dirty="0">
                <a:solidFill>
                  <a:srgbClr val="00B0F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By-pass </a:t>
            </a:r>
            <a:r>
              <a:rPr lang="en-US" sz="2000" dirty="0" err="1">
                <a:solidFill>
                  <a:srgbClr val="00B0F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Gastrico</a:t>
            </a:r>
            <a:r>
              <a:rPr lang="en-US" sz="2000" dirty="0">
                <a:solidFill>
                  <a:srgbClr val="00B0F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(RYGB) e Sleeve Gastrectomy (SG)</a:t>
            </a:r>
            <a:br>
              <a:rPr lang="en-US" sz="2000" dirty="0">
                <a:solidFill>
                  <a:srgbClr val="00B0F0"/>
                </a:solidFill>
              </a:rPr>
            </a:br>
            <a:endParaRPr lang="it-IT" sz="2000" dirty="0">
              <a:solidFill>
                <a:srgbClr val="00B0F0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0364" y="3429000"/>
            <a:ext cx="5140036" cy="1406236"/>
          </a:xfrm>
        </p:spPr>
        <p:txBody>
          <a:bodyPr>
            <a:normAutofit fontScale="25000" lnSpcReduction="20000"/>
          </a:bodyPr>
          <a:lstStyle/>
          <a:p>
            <a:pPr algn="ctr"/>
            <a:endParaRPr lang="it-IT" sz="11200" b="1" dirty="0">
              <a:solidFill>
                <a:srgbClr val="E79130"/>
              </a:solidFill>
            </a:endParaRPr>
          </a:p>
          <a:p>
            <a:pPr algn="ctr"/>
            <a:r>
              <a:rPr lang="it-IT" sz="11200" b="1" dirty="0">
                <a:solidFill>
                  <a:srgbClr val="E79130"/>
                </a:solidFill>
              </a:rPr>
              <a:t>FARNAZ Rahimi</a:t>
            </a:r>
          </a:p>
          <a:p>
            <a:endParaRPr lang="en-US" sz="6400" dirty="0">
              <a:solidFill>
                <a:schemeClr val="bg2">
                  <a:lumMod val="25000"/>
                </a:schemeClr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ctr"/>
            <a:r>
              <a:rPr lang="en-US" sz="64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F. Rahimi S. Boschetti, P. </a:t>
            </a:r>
            <a:r>
              <a:rPr lang="en-US" sz="6400" dirty="0" err="1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Golzio</a:t>
            </a:r>
            <a:r>
              <a:rPr lang="en-US" sz="64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</a:p>
          <a:p>
            <a:pPr algn="ctr"/>
            <a:r>
              <a:rPr lang="en-US" sz="64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F. Mammone,, S. Bo</a:t>
            </a:r>
          </a:p>
          <a:p>
            <a:pPr algn="ctr">
              <a:lnSpc>
                <a:spcPts val="2550"/>
              </a:lnSpc>
            </a:pP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S.C. </a:t>
            </a: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Dietetica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Nutrizione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Clinica AOU Città </a:t>
            </a: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della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Salute e </a:t>
            </a: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della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Scienza</a:t>
            </a:r>
            <a:r>
              <a:rPr lang="en-US" sz="7200" dirty="0">
                <a:solidFill>
                  <a:schemeClr val="bg2">
                    <a:lumMod val="25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Torino</a:t>
            </a:r>
            <a:endParaRPr lang="en-US" sz="7200" dirty="0">
              <a:solidFill>
                <a:schemeClr val="bg2">
                  <a:lumMod val="25000"/>
                </a:schemeClr>
              </a:solidFill>
            </a:endParaRPr>
          </a:p>
          <a:p>
            <a:endParaRPr lang="it-IT" sz="6400" b="1" dirty="0">
              <a:solidFill>
                <a:srgbClr val="E79130"/>
              </a:solidFill>
            </a:endParaRPr>
          </a:p>
          <a:p>
            <a:r>
              <a:rPr lang="it-IT" sz="2800" b="1" dirty="0">
                <a:solidFill>
                  <a:srgbClr val="E79130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70388-87DC-4388-B300-E4CDEE75D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0">
            <a:extLst>
              <a:ext uri="{FF2B5EF4-FFF2-40B4-BE49-F238E27FC236}">
                <a16:creationId xmlns:a16="http://schemas.microsoft.com/office/drawing/2014/main" id="{ECD220FD-2813-57FE-F934-D085D78331C3}"/>
              </a:ext>
            </a:extLst>
          </p:cNvPr>
          <p:cNvSpPr/>
          <p:nvPr/>
        </p:nvSpPr>
        <p:spPr>
          <a:xfrm>
            <a:off x="822365" y="611505"/>
            <a:ext cx="9139782" cy="667381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Introduzione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 </a:t>
            </a: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Scopo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dello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Studio: </a:t>
            </a:r>
          </a:p>
        </p:txBody>
      </p:sp>
      <p:sp>
        <p:nvSpPr>
          <p:cNvPr id="23" name="Shape 4">
            <a:extLst>
              <a:ext uri="{FF2B5EF4-FFF2-40B4-BE49-F238E27FC236}">
                <a16:creationId xmlns:a16="http://schemas.microsoft.com/office/drawing/2014/main" id="{55DAE6C8-613B-0F3B-FE62-43AC7E153381}"/>
              </a:ext>
            </a:extLst>
          </p:cNvPr>
          <p:cNvSpPr/>
          <p:nvPr/>
        </p:nvSpPr>
        <p:spPr>
          <a:xfrm>
            <a:off x="822365" y="1692514"/>
            <a:ext cx="4635659" cy="3136424"/>
          </a:xfrm>
          <a:prstGeom prst="roundRect">
            <a:avLst>
              <a:gd name="adj" fmla="val 348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31611B1C-9FFF-BECD-E2CD-2DE2E480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5" y="1692514"/>
            <a:ext cx="89530" cy="3136424"/>
          </a:xfrm>
          <a:prstGeom prst="rect">
            <a:avLst/>
          </a:prstGeom>
        </p:spPr>
      </p:pic>
      <p:sp>
        <p:nvSpPr>
          <p:cNvPr id="25" name="Text 5">
            <a:extLst>
              <a:ext uri="{FF2B5EF4-FFF2-40B4-BE49-F238E27FC236}">
                <a16:creationId xmlns:a16="http://schemas.microsoft.com/office/drawing/2014/main" id="{73E90893-C1DE-59FF-95AA-A77CEAFF3D7D}"/>
              </a:ext>
            </a:extLst>
          </p:cNvPr>
          <p:cNvSpPr/>
          <p:nvPr/>
        </p:nvSpPr>
        <p:spPr>
          <a:xfrm>
            <a:off x="1171100" y="1949808"/>
            <a:ext cx="708810" cy="83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Obiettivo</a:t>
            </a:r>
            <a:r>
              <a:rPr lang="en-US" sz="2200" b="1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Primario</a:t>
            </a: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5CA22CF3-D75C-0D09-07AC-DD7951795B82}"/>
              </a:ext>
            </a:extLst>
          </p:cNvPr>
          <p:cNvSpPr/>
          <p:nvPr/>
        </p:nvSpPr>
        <p:spPr>
          <a:xfrm>
            <a:off x="1171098" y="2440227"/>
            <a:ext cx="3904874" cy="1717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Questo studio si propone di esplorare le 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differenze nella QoL a lungo termine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tra due delle procedure bariatriche più comuni: la 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Sleeve Gastrectomy (SG)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il 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By-pass Gastrico (RYGB)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nei pazienti affetti da obesità severa.</a:t>
            </a:r>
            <a:endParaRPr lang="en-US" sz="17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Shape 4">
            <a:extLst>
              <a:ext uri="{FF2B5EF4-FFF2-40B4-BE49-F238E27FC236}">
                <a16:creationId xmlns:a16="http://schemas.microsoft.com/office/drawing/2014/main" id="{48CFA3BD-D6D6-CFB2-56FC-C8C5C9DEA90D}"/>
              </a:ext>
            </a:extLst>
          </p:cNvPr>
          <p:cNvSpPr/>
          <p:nvPr/>
        </p:nvSpPr>
        <p:spPr>
          <a:xfrm>
            <a:off x="6764458" y="1692514"/>
            <a:ext cx="4635659" cy="3136424"/>
          </a:xfrm>
          <a:prstGeom prst="roundRect">
            <a:avLst>
              <a:gd name="adj" fmla="val 3486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32" name="Image 1" descr="preencoded.png">
            <a:extLst>
              <a:ext uri="{FF2B5EF4-FFF2-40B4-BE49-F238E27FC236}">
                <a16:creationId xmlns:a16="http://schemas.microsoft.com/office/drawing/2014/main" id="{AB24C8E7-1C31-D664-8B46-2FB596A2F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978" y="1692514"/>
            <a:ext cx="89530" cy="3136424"/>
          </a:xfrm>
          <a:prstGeom prst="rect">
            <a:avLst/>
          </a:prstGeom>
        </p:spPr>
      </p:pic>
      <p:sp>
        <p:nvSpPr>
          <p:cNvPr id="33" name="Text 5">
            <a:extLst>
              <a:ext uri="{FF2B5EF4-FFF2-40B4-BE49-F238E27FC236}">
                <a16:creationId xmlns:a16="http://schemas.microsoft.com/office/drawing/2014/main" id="{903FCFF4-496C-53CB-81E7-26C6DAB94462}"/>
              </a:ext>
            </a:extLst>
          </p:cNvPr>
          <p:cNvSpPr/>
          <p:nvPr/>
        </p:nvSpPr>
        <p:spPr>
          <a:xfrm>
            <a:off x="7113193" y="1949808"/>
            <a:ext cx="708810" cy="835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Obiettivo</a:t>
            </a:r>
            <a:r>
              <a:rPr lang="en-US" sz="22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2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secondario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34" name="Text 6">
            <a:extLst>
              <a:ext uri="{FF2B5EF4-FFF2-40B4-BE49-F238E27FC236}">
                <a16:creationId xmlns:a16="http://schemas.microsoft.com/office/drawing/2014/main" id="{FA4142B7-EC57-F317-C10A-5E9457367E42}"/>
              </a:ext>
            </a:extLst>
          </p:cNvPr>
          <p:cNvSpPr/>
          <p:nvPr/>
        </p:nvSpPr>
        <p:spPr>
          <a:xfrm>
            <a:off x="7113191" y="2440227"/>
            <a:ext cx="3904874" cy="1717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Verrà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analizzata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</a:t>
            </a:r>
            <a:r>
              <a:rPr lang="en-US" sz="175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correlazione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QoL e la </a:t>
            </a:r>
            <a:r>
              <a:rPr lang="en-US" sz="175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percentuale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peso in </a:t>
            </a:r>
            <a:r>
              <a:rPr lang="en-US" sz="175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eccesso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</a:t>
            </a:r>
            <a:r>
              <a:rPr lang="en-US" sz="175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(EWL%)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per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comprendere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come il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successo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del calo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ponderale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influenzi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direttamente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percezione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del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benessere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del </a:t>
            </a:r>
            <a:r>
              <a:rPr lang="en-US" sz="175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paziente</a:t>
            </a:r>
            <a:r>
              <a:rPr lang="en-US" sz="175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34852B30-E53D-D63A-A63D-E69E7690B436}"/>
              </a:ext>
            </a:extLst>
          </p:cNvPr>
          <p:cNvSpPr txBox="1"/>
          <p:nvPr/>
        </p:nvSpPr>
        <p:spPr>
          <a:xfrm>
            <a:off x="763815" y="5165486"/>
            <a:ext cx="106082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La Chirurgia Bariatrica è l'opzione terapeutica che induce i migliori e più stabili risultati sul </a:t>
            </a:r>
            <a:r>
              <a:rPr lang="it-IT" altLang="it-IT" sz="16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calo ponderale</a:t>
            </a:r>
            <a:r>
              <a:rPr lang="it-IT" altLang="it-IT" sz="16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nell'obesità grave. 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Tuttavia, il successo di un intervento non può essere misurato solo in chilogrammi persi. La letteratura ci indica infatti che lo stato nutrizionale impatta fortemente sulla </a:t>
            </a:r>
            <a:r>
              <a:rPr lang="it-IT" sz="1600" b="1" i="1" dirty="0">
                <a:solidFill>
                  <a:schemeClr val="bg2">
                    <a:lumMod val="50000"/>
                  </a:schemeClr>
                </a:solidFill>
              </a:rPr>
              <a:t>Qualità di Vita (</a:t>
            </a:r>
            <a:r>
              <a:rPr lang="it-IT" sz="1600" b="1" i="1" dirty="0" err="1">
                <a:solidFill>
                  <a:schemeClr val="bg2">
                    <a:lumMod val="50000"/>
                  </a:schemeClr>
                </a:solidFill>
              </a:rPr>
              <a:t>QoL</a:t>
            </a:r>
            <a:r>
              <a:rPr lang="it-IT" sz="1600" b="1" i="1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it-IT" sz="1600" i="1" dirty="0">
                <a:solidFill>
                  <a:schemeClr val="bg2">
                    <a:lumMod val="50000"/>
                  </a:schemeClr>
                </a:solidFill>
              </a:rPr>
              <a:t> del paziente</a:t>
            </a:r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DAA6CD06-2CF6-4C6D-CFC7-A55F71D2202F}"/>
              </a:ext>
            </a:extLst>
          </p:cNvPr>
          <p:cNvSpPr/>
          <p:nvPr/>
        </p:nvSpPr>
        <p:spPr>
          <a:xfrm>
            <a:off x="-781734" y="49883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endParaRPr lang="en-US" sz="15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r">
              <a:lnSpc>
                <a:spcPts val="275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1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8DF14-528C-6CFB-D112-646AED8E8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>
            <a:extLst>
              <a:ext uri="{FF2B5EF4-FFF2-40B4-BE49-F238E27FC236}">
                <a16:creationId xmlns:a16="http://schemas.microsoft.com/office/drawing/2014/main" id="{AA25B0AA-BCAB-9533-C576-C66439A2043A}"/>
              </a:ext>
            </a:extLst>
          </p:cNvPr>
          <p:cNvSpPr/>
          <p:nvPr/>
        </p:nvSpPr>
        <p:spPr>
          <a:xfrm>
            <a:off x="850433" y="508735"/>
            <a:ext cx="10491134" cy="715268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Materiali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 Metodi </a:t>
            </a: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dello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studio </a:t>
            </a:r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id="{7531B282-CE9E-C30C-833D-35680E52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5" y="2248144"/>
            <a:ext cx="3897089" cy="266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5017D135-1465-2197-E901-13C67327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6" y="3260058"/>
            <a:ext cx="2909498" cy="19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1">
            <a:extLst>
              <a:ext uri="{FF2B5EF4-FFF2-40B4-BE49-F238E27FC236}">
                <a16:creationId xmlns:a16="http://schemas.microsoft.com/office/drawing/2014/main" id="{D0C8AE8D-69A6-B46A-EE9B-1B72C065A4A8}"/>
              </a:ext>
            </a:extLst>
          </p:cNvPr>
          <p:cNvSpPr/>
          <p:nvPr/>
        </p:nvSpPr>
        <p:spPr>
          <a:xfrm>
            <a:off x="864805" y="1997050"/>
            <a:ext cx="2059471" cy="266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Pazienti Arruolati</a:t>
            </a:r>
            <a:endParaRPr lang="en-US" sz="2400" dirty="0">
              <a:solidFill>
                <a:srgbClr val="FFC000"/>
              </a:solidFill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0AE0A654-2481-662D-AF4D-ADB9F8B18143}"/>
              </a:ext>
            </a:extLst>
          </p:cNvPr>
          <p:cNvGrpSpPr/>
          <p:nvPr/>
        </p:nvGrpSpPr>
        <p:grpSpPr>
          <a:xfrm>
            <a:off x="3570901" y="1376564"/>
            <a:ext cx="7943766" cy="1889302"/>
            <a:chOff x="878501" y="1811867"/>
            <a:chExt cx="8205700" cy="144376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2AAAB38-DC7A-FE78-5136-964D0BB440C8}"/>
                </a:ext>
              </a:extLst>
            </p:cNvPr>
            <p:cNvSpPr txBox="1"/>
            <p:nvPr/>
          </p:nvSpPr>
          <p:spPr>
            <a:xfrm>
              <a:off x="3403600" y="1811867"/>
              <a:ext cx="319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2400" dirty="0"/>
            </a:p>
          </p:txBody>
        </p:sp>
        <p:sp>
          <p:nvSpPr>
            <p:cNvPr id="16" name="Text 2">
              <a:extLst>
                <a:ext uri="{FF2B5EF4-FFF2-40B4-BE49-F238E27FC236}">
                  <a16:creationId xmlns:a16="http://schemas.microsoft.com/office/drawing/2014/main" id="{607C173F-0719-4A5A-94F5-5DD9D4DA16A2}"/>
                </a:ext>
              </a:extLst>
            </p:cNvPr>
            <p:cNvSpPr/>
            <p:nvPr/>
          </p:nvSpPr>
          <p:spPr>
            <a:xfrm>
              <a:off x="878501" y="1968228"/>
              <a:ext cx="8205700" cy="227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1350"/>
                </a:lnSpc>
                <a:buSzPct val="100000"/>
                <a:buChar char="•"/>
              </a:pP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115 pazienti con età media di 54 ± 11 anni.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Text 3">
              <a:extLst>
                <a:ext uri="{FF2B5EF4-FFF2-40B4-BE49-F238E27FC236}">
                  <a16:creationId xmlns:a16="http://schemas.microsoft.com/office/drawing/2014/main" id="{7E67EC19-8695-E226-1F48-291F889B4584}"/>
                </a:ext>
              </a:extLst>
            </p:cNvPr>
            <p:cNvSpPr/>
            <p:nvPr/>
          </p:nvSpPr>
          <p:spPr>
            <a:xfrm>
              <a:off x="878501" y="2245626"/>
              <a:ext cx="8205700" cy="227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1350"/>
                </a:lnSpc>
                <a:buSzPct val="100000"/>
                <a:buChar char="•"/>
              </a:pP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36 sottoposti a By-pass Gastrico (RYGB).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Text 4">
              <a:extLst>
                <a:ext uri="{FF2B5EF4-FFF2-40B4-BE49-F238E27FC236}">
                  <a16:creationId xmlns:a16="http://schemas.microsoft.com/office/drawing/2014/main" id="{1381C54C-7E0B-B3AF-2111-4616D325FCC5}"/>
                </a:ext>
              </a:extLst>
            </p:cNvPr>
            <p:cNvSpPr/>
            <p:nvPr/>
          </p:nvSpPr>
          <p:spPr>
            <a:xfrm>
              <a:off x="878501" y="2523023"/>
              <a:ext cx="8205700" cy="227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1350"/>
                </a:lnSpc>
                <a:buSzPct val="100000"/>
                <a:buChar char="•"/>
              </a:pP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79 sottoposti a Sleeve Gastrectomy (SG).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Text 5">
              <a:extLst>
                <a:ext uri="{FF2B5EF4-FFF2-40B4-BE49-F238E27FC236}">
                  <a16:creationId xmlns:a16="http://schemas.microsoft.com/office/drawing/2014/main" id="{EDBC2383-AE75-5C23-78D8-75ABD24C89F6}"/>
                </a:ext>
              </a:extLst>
            </p:cNvPr>
            <p:cNvSpPr/>
            <p:nvPr/>
          </p:nvSpPr>
          <p:spPr>
            <a:xfrm>
              <a:off x="878501" y="2800421"/>
              <a:ext cx="8205700" cy="4552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342900" indent="-342900" algn="l">
                <a:buSzPct val="100000"/>
                <a:buChar char="•"/>
              </a:pPr>
              <a:r>
                <a:rPr lang="en-US" sz="1600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utti i partecipanti sono stati reclutati presso l'Ambulatorio per la Cura della Grave Obesità dell'AOU Città della Salute e della Scienza di Torino.</a:t>
              </a:r>
            </a:p>
            <a:p>
              <a:pPr marL="342900" indent="-342900" algn="l">
                <a:buSzPct val="100000"/>
                <a:buChar char="•"/>
              </a:pP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Tempi:  T1:1 anno, T2: 2-3  anni, T2: 4-5 anni, T4: 6-7 anni  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 6">
            <a:extLst>
              <a:ext uri="{FF2B5EF4-FFF2-40B4-BE49-F238E27FC236}">
                <a16:creationId xmlns:a16="http://schemas.microsoft.com/office/drawing/2014/main" id="{0C55BFA0-05A7-DC3F-40C5-55525053C1B3}"/>
              </a:ext>
            </a:extLst>
          </p:cNvPr>
          <p:cNvSpPr/>
          <p:nvPr/>
        </p:nvSpPr>
        <p:spPr>
          <a:xfrm>
            <a:off x="7716725" y="3647247"/>
            <a:ext cx="2116868" cy="595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Valutazioni Effettuate</a:t>
            </a:r>
            <a:endParaRPr lang="en-US" sz="2400" dirty="0">
              <a:solidFill>
                <a:srgbClr val="FFC000"/>
              </a:solidFill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002186DD-EB75-5AD5-97A2-CA8625394234}"/>
              </a:ext>
            </a:extLst>
          </p:cNvPr>
          <p:cNvGrpSpPr/>
          <p:nvPr/>
        </p:nvGrpSpPr>
        <p:grpSpPr>
          <a:xfrm>
            <a:off x="7904426" y="4004092"/>
            <a:ext cx="3858334" cy="1138021"/>
            <a:chOff x="878501" y="3806735"/>
            <a:chExt cx="8205700" cy="1138021"/>
          </a:xfrm>
        </p:grpSpPr>
        <p:sp>
          <p:nvSpPr>
            <p:cNvPr id="21" name="Text 7">
              <a:extLst>
                <a:ext uri="{FF2B5EF4-FFF2-40B4-BE49-F238E27FC236}">
                  <a16:creationId xmlns:a16="http://schemas.microsoft.com/office/drawing/2014/main" id="{2145C184-BB63-D80E-05BC-A347AFEB695C}"/>
                </a:ext>
              </a:extLst>
            </p:cNvPr>
            <p:cNvSpPr/>
            <p:nvPr/>
          </p:nvSpPr>
          <p:spPr>
            <a:xfrm>
              <a:off x="878501" y="3806735"/>
              <a:ext cx="8205700" cy="227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350"/>
                </a:lnSpc>
                <a:buNone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Lo studio ha compreso </a:t>
              </a:r>
              <a:r>
                <a:rPr lang="en-US" dirty="0" err="1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un'analisi</a:t>
              </a: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 </a:t>
              </a:r>
              <a:r>
                <a:rPr lang="en-US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di:</a:t>
              </a:r>
              <a:endParaRPr lang="en-US" dirty="0"/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B2B7D196-E7ED-F502-7B44-FA07212740BE}"/>
                </a:ext>
              </a:extLst>
            </p:cNvPr>
            <p:cNvSpPr/>
            <p:nvPr/>
          </p:nvSpPr>
          <p:spPr>
            <a:xfrm>
              <a:off x="878501" y="4162357"/>
              <a:ext cx="8205700" cy="227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1350"/>
                </a:lnSpc>
                <a:buSzPct val="100000"/>
                <a:buChar char="•"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Stato nutrizionale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3" name="Text 9">
              <a:extLst>
                <a:ext uri="{FF2B5EF4-FFF2-40B4-BE49-F238E27FC236}">
                  <a16:creationId xmlns:a16="http://schemas.microsoft.com/office/drawing/2014/main" id="{3195D7B8-9601-2D9A-D560-9B65B282976F}"/>
                </a:ext>
              </a:extLst>
            </p:cNvPr>
            <p:cNvSpPr/>
            <p:nvPr/>
          </p:nvSpPr>
          <p:spPr>
            <a:xfrm>
              <a:off x="878501" y="4439755"/>
              <a:ext cx="8205700" cy="227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1350"/>
                </a:lnSpc>
                <a:buSzPct val="100000"/>
                <a:buChar char="•"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Parametri antropometrici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4" name="Text 10">
              <a:extLst>
                <a:ext uri="{FF2B5EF4-FFF2-40B4-BE49-F238E27FC236}">
                  <a16:creationId xmlns:a16="http://schemas.microsoft.com/office/drawing/2014/main" id="{D04F1801-397D-0655-87B3-AF0E57236104}"/>
                </a:ext>
              </a:extLst>
            </p:cNvPr>
            <p:cNvSpPr/>
            <p:nvPr/>
          </p:nvSpPr>
          <p:spPr>
            <a:xfrm>
              <a:off x="878501" y="4717151"/>
              <a:ext cx="8205700" cy="22760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1350"/>
                </a:lnSpc>
                <a:buSzPct val="100000"/>
                <a:buChar char="•"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Qualità della Vita (QoL</a:t>
              </a:r>
              <a:r>
                <a:rPr lang="en-US" dirty="0">
                  <a:solidFill>
                    <a:srgbClr val="15213F"/>
                  </a:solidFill>
                  <a:latin typeface="Roboto" pitchFamily="34" charset="0"/>
                  <a:ea typeface="Roboto" pitchFamily="34" charset="-122"/>
                  <a:cs typeface="Roboto" pitchFamily="34" charset="-120"/>
                </a:rPr>
                <a:t>)</a:t>
              </a:r>
              <a:endParaRPr lang="en-US" dirty="0"/>
            </a:p>
          </p:txBody>
        </p:sp>
      </p:grpSp>
      <p:sp>
        <p:nvSpPr>
          <p:cNvPr id="25" name="Text 11">
            <a:extLst>
              <a:ext uri="{FF2B5EF4-FFF2-40B4-BE49-F238E27FC236}">
                <a16:creationId xmlns:a16="http://schemas.microsoft.com/office/drawing/2014/main" id="{E1985C6F-796A-C4CF-AB43-B222830D9C38}"/>
              </a:ext>
            </a:extLst>
          </p:cNvPr>
          <p:cNvSpPr/>
          <p:nvPr/>
        </p:nvSpPr>
        <p:spPr>
          <a:xfrm>
            <a:off x="878501" y="5051624"/>
            <a:ext cx="2059471" cy="266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Strumento QoL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06AA2BC1-95B5-B615-DA89-2D3403536C1F}"/>
              </a:ext>
            </a:extLst>
          </p:cNvPr>
          <p:cNvSpPr/>
          <p:nvPr/>
        </p:nvSpPr>
        <p:spPr>
          <a:xfrm>
            <a:off x="878501" y="5432220"/>
            <a:ext cx="8205700" cy="47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 la valutazione della QoL è stato impiegato il questionario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Moorehead-Ardelt QoL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uno strumento validato e riconosciuto.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D9DE93-F01A-6D41-A4D6-C517594D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14300"/>
            <a:ext cx="5333999" cy="59828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EB0D2B-A1D3-110F-6ACD-EA2E67D70C4A}"/>
              </a:ext>
            </a:extLst>
          </p:cNvPr>
          <p:cNvSpPr txBox="1"/>
          <p:nvPr/>
        </p:nvSpPr>
        <p:spPr>
          <a:xfrm>
            <a:off x="7924801" y="1955800"/>
            <a:ext cx="3454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questionario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Moorehead-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Ardelt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0" indent="0" algn="l">
              <a:buNone/>
            </a:pP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Qualiy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of Life (QoL)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1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97241-7764-825B-CD09-899054991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2A32B70B-9B74-EDB6-9E2E-255CAD8BFA58}"/>
              </a:ext>
            </a:extLst>
          </p:cNvPr>
          <p:cNvSpPr/>
          <p:nvPr/>
        </p:nvSpPr>
        <p:spPr>
          <a:xfrm>
            <a:off x="822365" y="611505"/>
            <a:ext cx="9605003" cy="634907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Risultati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 calo </a:t>
            </a: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ponderale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endParaRPr lang="it-IT" sz="4000" b="1" dirty="0">
              <a:solidFill>
                <a:srgbClr val="FFC000"/>
              </a:solidFill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D21DE0-7153-A4B9-4351-8FFA12851854}"/>
              </a:ext>
            </a:extLst>
          </p:cNvPr>
          <p:cNvSpPr txBox="1"/>
          <p:nvPr/>
        </p:nvSpPr>
        <p:spPr>
          <a:xfrm>
            <a:off x="772057" y="1709750"/>
            <a:ext cx="36319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bg2">
                    <a:lumMod val="50000"/>
                  </a:schemeClr>
                </a:solidFill>
              </a:rPr>
              <a:t>L'analisi del calo ponderale ha rivelato differenze significative tra i due tipi di intervento.</a:t>
            </a:r>
          </a:p>
          <a:p>
            <a:r>
              <a:rPr lang="it-IT" sz="2200" dirty="0">
                <a:solidFill>
                  <a:schemeClr val="bg2">
                    <a:lumMod val="50000"/>
                  </a:schemeClr>
                </a:solidFill>
              </a:rPr>
              <a:t> Il gruppo RYGB ha mostrato un calo ponderale (WL) maggiore rispetto al gruppo SG in tutti i tempi di follow-up.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9B1E40A-6328-F620-D7E8-B5F460BDB758}"/>
              </a:ext>
            </a:extLst>
          </p:cNvPr>
          <p:cNvSpPr txBox="1"/>
          <p:nvPr/>
        </p:nvSpPr>
        <p:spPr>
          <a:xfrm>
            <a:off x="772057" y="4411259"/>
            <a:ext cx="6809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Tuttavia, in termini di EWL% (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Excess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Weight Loss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percentage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), </a:t>
            </a: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si è osservata una riduzione statisticamente significativa tra t1 e t2, con un andamento simile in entrambi i gruppi.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41A8EBB-5B75-2C9C-75A6-39BBACC03DC1}"/>
              </a:ext>
            </a:extLst>
          </p:cNvPr>
          <p:cNvSpPr txBox="1"/>
          <p:nvPr/>
        </p:nvSpPr>
        <p:spPr>
          <a:xfrm>
            <a:off x="8035965" y="4655510"/>
            <a:ext cx="3674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Nonostante un maggiore WL nel gruppo RYGB, l'EWL% si mantiene comparabile tra i due interventi nel lungo termine</a:t>
            </a:r>
            <a:r>
              <a:rPr lang="it-IT" dirty="0"/>
              <a:t>.</a:t>
            </a:r>
          </a:p>
        </p:txBody>
      </p:sp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72A6019C-82DD-BD80-7C4E-18BC77976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1483"/>
              </p:ext>
            </p:extLst>
          </p:nvPr>
        </p:nvGraphicFramePr>
        <p:xfrm>
          <a:off x="4404011" y="1709750"/>
          <a:ext cx="7404905" cy="2636107"/>
        </p:xfrm>
        <a:graphic>
          <a:graphicData uri="http://schemas.openxmlformats.org/drawingml/2006/table">
            <a:tbl>
              <a:tblPr/>
              <a:tblGrid>
                <a:gridCol w="669542">
                  <a:extLst>
                    <a:ext uri="{9D8B030D-6E8A-4147-A177-3AD203B41FA5}">
                      <a16:colId xmlns:a16="http://schemas.microsoft.com/office/drawing/2014/main" val="44250595"/>
                    </a:ext>
                  </a:extLst>
                </a:gridCol>
                <a:gridCol w="700977">
                  <a:extLst>
                    <a:ext uri="{9D8B030D-6E8A-4147-A177-3AD203B41FA5}">
                      <a16:colId xmlns:a16="http://schemas.microsoft.com/office/drawing/2014/main" val="965692229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1595697109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764257964"/>
                    </a:ext>
                  </a:extLst>
                </a:gridCol>
                <a:gridCol w="593745">
                  <a:extLst>
                    <a:ext uri="{9D8B030D-6E8A-4147-A177-3AD203B41FA5}">
                      <a16:colId xmlns:a16="http://schemas.microsoft.com/office/drawing/2014/main" val="2550603923"/>
                    </a:ext>
                  </a:extLst>
                </a:gridCol>
                <a:gridCol w="593745">
                  <a:extLst>
                    <a:ext uri="{9D8B030D-6E8A-4147-A177-3AD203B41FA5}">
                      <a16:colId xmlns:a16="http://schemas.microsoft.com/office/drawing/2014/main" val="1485818124"/>
                    </a:ext>
                  </a:extLst>
                </a:gridCol>
                <a:gridCol w="700977">
                  <a:extLst>
                    <a:ext uri="{9D8B030D-6E8A-4147-A177-3AD203B41FA5}">
                      <a16:colId xmlns:a16="http://schemas.microsoft.com/office/drawing/2014/main" val="1188215090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894538086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4294670752"/>
                    </a:ext>
                  </a:extLst>
                </a:gridCol>
                <a:gridCol w="720074">
                  <a:extLst>
                    <a:ext uri="{9D8B030D-6E8A-4147-A177-3AD203B41FA5}">
                      <a16:colId xmlns:a16="http://schemas.microsoft.com/office/drawing/2014/main" val="1306644790"/>
                    </a:ext>
                  </a:extLst>
                </a:gridCol>
                <a:gridCol w="593745">
                  <a:extLst>
                    <a:ext uri="{9D8B030D-6E8A-4147-A177-3AD203B41FA5}">
                      <a16:colId xmlns:a16="http://schemas.microsoft.com/office/drawing/2014/main" val="3716767967"/>
                    </a:ext>
                  </a:extLst>
                </a:gridCol>
              </a:tblGrid>
              <a:tr h="59607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it-IT">
                          <a:effectLst/>
                        </a:rPr>
                      </a:br>
                      <a:endParaRPr lang="it-IT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RYGB</a:t>
                      </a:r>
                      <a:endParaRPr lang="it-IT" sz="2000" dirty="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SG</a:t>
                      </a:r>
                      <a:endParaRPr lang="it-IT" sz="2000" dirty="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75178"/>
                  </a:ext>
                </a:extLst>
              </a:tr>
              <a:tr h="62282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it-IT" sz="1500">
                          <a:effectLst/>
                        </a:rPr>
                      </a:b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t0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t1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t2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t3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t4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t0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t1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t2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t3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t4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0366"/>
                  </a:ext>
                </a:extLst>
              </a:tr>
              <a:tr h="298037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BMI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42±8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35±6*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32±5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33±6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34±5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43±6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35±5*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32±6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33±7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34±8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835121"/>
                  </a:ext>
                </a:extLst>
              </a:tr>
              <a:tr h="43033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Peso  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113±25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93±19*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83±15*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85±17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93±22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116±19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95±16*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84±18*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88±19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95±19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246337"/>
                  </a:ext>
                </a:extLst>
              </a:tr>
              <a:tr h="622828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EWL%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it-IT" sz="1500">
                          <a:effectLst/>
                        </a:rPr>
                      </a:b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43±17*</a:t>
                      </a:r>
                      <a:endParaRPr lang="it-IT" sz="1500" dirty="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61±26*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55±9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53±10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it-IT" sz="1500">
                          <a:effectLst/>
                        </a:rPr>
                      </a:b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41±18*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56±21*</a:t>
                      </a:r>
                      <a:endParaRPr lang="it-IT" sz="150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51±22</a:t>
                      </a:r>
                      <a:endParaRPr lang="it-IT" sz="1500" dirty="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50±16</a:t>
                      </a:r>
                      <a:endParaRPr lang="it-IT" sz="1500" dirty="0">
                        <a:effectLst/>
                      </a:endParaRPr>
                    </a:p>
                  </a:txBody>
                  <a:tcPr marL="44450" marR="444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210664"/>
                  </a:ext>
                </a:extLst>
              </a:tr>
            </a:tbl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E60F1AB0-5F3C-CC51-0015-244B91C4C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2492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10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AC023-3339-3E4E-35E6-9716211A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4CC571F1-B8A4-055A-3773-B8BE0921915C}"/>
              </a:ext>
            </a:extLst>
          </p:cNvPr>
          <p:cNvSpPr/>
          <p:nvPr/>
        </p:nvSpPr>
        <p:spPr>
          <a:xfrm>
            <a:off x="822365" y="611505"/>
            <a:ext cx="9588961" cy="695581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Risultati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 </a:t>
            </a:r>
            <a:r>
              <a:rPr lang="en-US" sz="400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Qualità</a:t>
            </a:r>
            <a:r>
              <a:rPr lang="en-US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di Vita (QoL) </a:t>
            </a:r>
            <a:endParaRPr lang="it-IT" sz="4000" b="1" dirty="0">
              <a:solidFill>
                <a:srgbClr val="FFC000"/>
              </a:solidFill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AA45D2B-E314-3567-B07A-DA03F25A7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75" y="1451746"/>
            <a:ext cx="5070435" cy="2932672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4AF9F158-D3D7-8ECF-B9C0-819111388585}"/>
              </a:ext>
            </a:extLst>
          </p:cNvPr>
          <p:cNvSpPr/>
          <p:nvPr/>
        </p:nvSpPr>
        <p:spPr>
          <a:xfrm>
            <a:off x="793790" y="1661516"/>
            <a:ext cx="3523774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QoL in Aumento Post-BS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33F57406-CBFB-FEFA-38D6-18FCD184B034}"/>
              </a:ext>
            </a:extLst>
          </p:cNvPr>
          <p:cNvSpPr/>
          <p:nvPr/>
        </p:nvSpPr>
        <p:spPr>
          <a:xfrm>
            <a:off x="822365" y="2044302"/>
            <a:ext cx="5273635" cy="1633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entrambi i gruppi di pazienti, la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Qualità di Vita (QoL) è migliorata significativamente dopo la chirurgia bariatrica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evidenziando i benefici complessivi degli interventi. È importante sottolineare che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non sono state riscontrate differenze statisticamente significative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tra i due tipi di procedura in termini di miglioramento della QoL.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0034DDDD-0FA5-A929-AFF3-7695E784ACE4}"/>
              </a:ext>
            </a:extLst>
          </p:cNvPr>
          <p:cNvSpPr/>
          <p:nvPr/>
        </p:nvSpPr>
        <p:spPr>
          <a:xfrm>
            <a:off x="793790" y="4333619"/>
            <a:ext cx="4903946" cy="382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Correlazione QoL e Calo Ponderale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08E68602-C649-6F35-3643-98BA8F29EA26}"/>
              </a:ext>
            </a:extLst>
          </p:cNvPr>
          <p:cNvSpPr/>
          <p:nvPr/>
        </p:nvSpPr>
        <p:spPr>
          <a:xfrm>
            <a:off x="822365" y="4692432"/>
            <a:ext cx="6272451" cy="130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 studio ha rivelato una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correlazione lineare positiva tra l'EWL% e la QoL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Ciò significa che un maggiore calo ponderale si associa a un miglioramento percepito della qualità della vita, indipendentemente dalla tecnica chirurgica adottata.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B7147235-6F58-8AFA-134E-FAC86477FD7F}"/>
              </a:ext>
            </a:extLst>
          </p:cNvPr>
          <p:cNvSpPr/>
          <p:nvPr/>
        </p:nvSpPr>
        <p:spPr>
          <a:xfrm>
            <a:off x="6327775" y="4221064"/>
            <a:ext cx="13042821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2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grafico illustra l'andamento della QoL media nel tempo per entrambi i gruppi.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918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067DD-3F24-2ECC-28E5-16BEA86D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F26840-86C5-5900-1DC2-FD5348BCDEB8}"/>
              </a:ext>
            </a:extLst>
          </p:cNvPr>
          <p:cNvSpPr/>
          <p:nvPr/>
        </p:nvSpPr>
        <p:spPr>
          <a:xfrm>
            <a:off x="1269999" y="635608"/>
            <a:ext cx="2641601" cy="11930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Conclusioni: QoL a Lungo Termine e Implicazioni Cliniche</a:t>
            </a:r>
            <a:endParaRPr lang="en-US" sz="3000" dirty="0">
              <a:solidFill>
                <a:srgbClr val="FFC000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167E4B1-E2DE-E5A6-42CE-B0AE96E5AB3F}"/>
              </a:ext>
            </a:extLst>
          </p:cNvPr>
          <p:cNvGrpSpPr/>
          <p:nvPr/>
        </p:nvGrpSpPr>
        <p:grpSpPr>
          <a:xfrm>
            <a:off x="4216399" y="635608"/>
            <a:ext cx="1085810" cy="5586783"/>
            <a:chOff x="793790" y="2117884"/>
            <a:chExt cx="963930" cy="5490805"/>
          </a:xfrm>
        </p:grpSpPr>
        <p:pic>
          <p:nvPicPr>
            <p:cNvPr id="4" name="Image 1" descr="preencoded.png">
              <a:extLst>
                <a:ext uri="{FF2B5EF4-FFF2-40B4-BE49-F238E27FC236}">
                  <a16:creationId xmlns:a16="http://schemas.microsoft.com/office/drawing/2014/main" id="{9E9C6F13-EE81-3AEE-A8D0-9159B2352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790" y="2117884"/>
              <a:ext cx="963930" cy="1727478"/>
            </a:xfrm>
            <a:prstGeom prst="rect">
              <a:avLst/>
            </a:prstGeom>
          </p:spPr>
        </p:pic>
        <p:pic>
          <p:nvPicPr>
            <p:cNvPr id="5" name="Image 2" descr="preencoded.png">
              <a:extLst>
                <a:ext uri="{FF2B5EF4-FFF2-40B4-BE49-F238E27FC236}">
                  <a16:creationId xmlns:a16="http://schemas.microsoft.com/office/drawing/2014/main" id="{91F0B8B9-4530-DFA7-990F-84F5BE205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790" y="3845363"/>
              <a:ext cx="963930" cy="1727478"/>
            </a:xfrm>
            <a:prstGeom prst="rect">
              <a:avLst/>
            </a:prstGeom>
          </p:spPr>
        </p:pic>
        <p:pic>
          <p:nvPicPr>
            <p:cNvPr id="7" name="Image 3" descr="preencoded.png">
              <a:extLst>
                <a:ext uri="{FF2B5EF4-FFF2-40B4-BE49-F238E27FC236}">
                  <a16:creationId xmlns:a16="http://schemas.microsoft.com/office/drawing/2014/main" id="{86F80766-4DD1-97CB-017A-D2B073806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790" y="5572839"/>
              <a:ext cx="963930" cy="2035850"/>
            </a:xfrm>
            <a:prstGeom prst="rect">
              <a:avLst/>
            </a:prstGeom>
          </p:spPr>
        </p:pic>
      </p:grpSp>
      <p:sp>
        <p:nvSpPr>
          <p:cNvPr id="9" name="Text 1">
            <a:extLst>
              <a:ext uri="{FF2B5EF4-FFF2-40B4-BE49-F238E27FC236}">
                <a16:creationId xmlns:a16="http://schemas.microsoft.com/office/drawing/2014/main" id="{C94DC098-B0C3-7AB6-44A0-2B1BD599BF71}"/>
              </a:ext>
            </a:extLst>
          </p:cNvPr>
          <p:cNvSpPr/>
          <p:nvPr/>
        </p:nvSpPr>
        <p:spPr>
          <a:xfrm>
            <a:off x="5607007" y="837446"/>
            <a:ext cx="252114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RYGB: Benefici Iniziali</a:t>
            </a:r>
            <a:endParaRPr lang="en-US" sz="1850" dirty="0">
              <a:solidFill>
                <a:srgbClr val="FFC000"/>
              </a:solidFill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796EE46B-AA7D-C1E2-8E8B-CD0F440BF3B5}"/>
              </a:ext>
            </a:extLst>
          </p:cNvPr>
          <p:cNvSpPr/>
          <p:nvPr/>
        </p:nvSpPr>
        <p:spPr>
          <a:xfrm>
            <a:off x="5607007" y="1254284"/>
            <a:ext cx="6399728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By-pass Gastrico (RYGB)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dimostra un impatto più marcato sulla QoL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nei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primi anni post-intervento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in linea con la letteratura esistente che sottolinea i rapidi miglioramenti metabolici e di salute generale.</a:t>
            </a: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F1236E22-62F7-FBAD-3FA3-B531F314010B}"/>
              </a:ext>
            </a:extLst>
          </p:cNvPr>
          <p:cNvSpPr/>
          <p:nvPr/>
        </p:nvSpPr>
        <p:spPr>
          <a:xfrm>
            <a:off x="5650963" y="2499678"/>
            <a:ext cx="261842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SG: Stabilità nel Tempo</a:t>
            </a:r>
            <a:endParaRPr lang="en-US" sz="1850" dirty="0">
              <a:solidFill>
                <a:srgbClr val="FFC000"/>
              </a:solidFill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517CB0EE-4652-94A6-E598-102F08A8A44A}"/>
              </a:ext>
            </a:extLst>
          </p:cNvPr>
          <p:cNvSpPr/>
          <p:nvPr/>
        </p:nvSpPr>
        <p:spPr>
          <a:xfrm>
            <a:off x="5607007" y="2966442"/>
            <a:ext cx="6399728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Sleeve Gastrectomy (SG)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sembra offrire un miglioramento della QoL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più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stabile e duraturo sul lungo termine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suggerendo una maggiore adattabilità o minori complicanze tardive che impattano il benessere</a:t>
            </a:r>
            <a:r>
              <a:rPr lang="en-US" sz="15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47718A24-1A44-3567-2BCC-7819361DAA0C}"/>
              </a:ext>
            </a:extLst>
          </p:cNvPr>
          <p:cNvSpPr/>
          <p:nvPr/>
        </p:nvSpPr>
        <p:spPr>
          <a:xfrm>
            <a:off x="5607007" y="437737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 err="1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Implicazione</a:t>
            </a:r>
            <a:r>
              <a:rPr lang="en-US" sz="185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Clinica</a:t>
            </a:r>
            <a:endParaRPr lang="en-US" sz="1850" dirty="0">
              <a:solidFill>
                <a:srgbClr val="FFC000"/>
              </a:solidFill>
            </a:endParaRPr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9F9774BA-BEF1-09BE-C6BD-33060E9A89B7}"/>
              </a:ext>
            </a:extLst>
          </p:cNvPr>
          <p:cNvSpPr/>
          <p:nvPr/>
        </p:nvSpPr>
        <p:spPr>
          <a:xfrm>
            <a:off x="5607007" y="4833343"/>
            <a:ext cx="6399728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È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fondamentale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integrare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valutazione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della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QoL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nella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scelta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della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procedura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bariatrica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Focalizzarsi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sulla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percezione</a:t>
            </a:r>
            <a:r>
              <a:rPr lang="en-US" sz="15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del </a:t>
            </a:r>
            <a:r>
              <a:rPr lang="en-US" sz="15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paziente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può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ottimizzare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risultati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lungo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termine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migliorare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l'efficacia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complessiva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del </a:t>
            </a:r>
            <a:r>
              <a:rPr lang="en-US" sz="15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trattamento</a:t>
            </a:r>
            <a:r>
              <a:rPr lang="en-US" sz="15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1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9F89A-88F4-C814-448B-47F4B7D9F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EB51653D-12DF-F944-83D8-9EE0C94F036D}"/>
              </a:ext>
            </a:extLst>
          </p:cNvPr>
          <p:cNvSpPr/>
          <p:nvPr/>
        </p:nvSpPr>
        <p:spPr>
          <a:xfrm>
            <a:off x="1079499" y="604924"/>
            <a:ext cx="10233999" cy="14241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it-IT" sz="4000" dirty="0">
                <a:solidFill>
                  <a:srgbClr val="FFC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Prospettive future</a:t>
            </a:r>
            <a:endParaRPr lang="it-IT" sz="4000" b="1" dirty="0">
              <a:solidFill>
                <a:srgbClr val="FFC000"/>
              </a:solidFill>
            </a:endParaRPr>
          </a:p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358030A-F166-862C-2CB8-9CC11CCF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7842"/>
            <a:ext cx="5321282" cy="36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CD2077E6-AD2B-829D-BE8C-1A7C473377BB}"/>
              </a:ext>
            </a:extLst>
          </p:cNvPr>
          <p:cNvSpPr/>
          <p:nvPr/>
        </p:nvSpPr>
        <p:spPr>
          <a:xfrm>
            <a:off x="878500" y="1684258"/>
            <a:ext cx="1053878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chirurgia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bariatrica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non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è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solo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questione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peso, ma di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riconquistare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la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piena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qualità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della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vita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La nostra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ricerca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sottolinea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come la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percezione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del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paziente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al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centro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 ogni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scelta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terapeutica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efficace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245271-E311-B1D3-0380-2E19E1430F15}"/>
              </a:ext>
            </a:extLst>
          </p:cNvPr>
          <p:cNvSpPr txBox="1"/>
          <p:nvPr/>
        </p:nvSpPr>
        <p:spPr>
          <a:xfrm>
            <a:off x="1244599" y="1181100"/>
            <a:ext cx="5673765" cy="41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it-IT" sz="2000" b="1" dirty="0">
                <a:solidFill>
                  <a:srgbClr val="FFC000"/>
                </a:solidFill>
              </a:rPr>
              <a:t>Focus sulla Percezione del Paziente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0F1B35-AEBE-B9D5-39B7-FB94723CCD89}"/>
              </a:ext>
            </a:extLst>
          </p:cNvPr>
          <p:cNvSpPr txBox="1"/>
          <p:nvPr/>
        </p:nvSpPr>
        <p:spPr>
          <a:xfrm>
            <a:off x="774718" y="3101816"/>
            <a:ext cx="6673766" cy="415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it-IT" sz="2000" b="1" dirty="0">
                <a:solidFill>
                  <a:srgbClr val="FFC000"/>
                </a:solidFill>
              </a:rPr>
              <a:t>Verso una medicina personalizzata: lo strumento counseling</a:t>
            </a: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9B4DA685-8C95-76BB-44B0-8371768E444A}"/>
              </a:ext>
            </a:extLst>
          </p:cNvPr>
          <p:cNvSpPr/>
          <p:nvPr/>
        </p:nvSpPr>
        <p:spPr>
          <a:xfrm>
            <a:off x="878500" y="3556102"/>
            <a:ext cx="6199633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it-IT" sz="2000" dirty="0"/>
              <a:t>Q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uesti risultati supportano la necessità di un approccio individualizzato nella scelta della procedura bariatrica, basato non solo su criteri clinici ma anche sulle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aspettative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obiettivi di vita del paziente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4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154</TotalTime>
  <Words>833</Words>
  <Application>Microsoft Office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</vt:lpstr>
      <vt:lpstr>Roboto Slab</vt:lpstr>
      <vt:lpstr>Times New Roman</vt:lpstr>
      <vt:lpstr>Wingdings</vt:lpstr>
      <vt:lpstr>RetrospectVTI</vt:lpstr>
      <vt:lpstr>CAMBIAMENTO DELLA QUALITÀ DI VITA (QOL) E DELLO STATO NUTRIZIONALE SUL LUNGO TERMINE IN PAZIENTI CON OBESITÀ GRAVE SOTTOPOSTI A CHIRURGIA BARIATRICA  Confronto tra By-pass Gastrico (RYGB) e Sleeve Gastrectomy (SG)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farnaz rahimi</cp:lastModifiedBy>
  <cp:revision>19</cp:revision>
  <dcterms:created xsi:type="dcterms:W3CDTF">2022-02-27T17:36:31Z</dcterms:created>
  <dcterms:modified xsi:type="dcterms:W3CDTF">2025-10-25T07:45:55Z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